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bookmarkIdSeed="4">
  <p:sldMasterIdLst>
    <p:sldMasterId id="2147484209" r:id="rId1"/>
  </p:sldMasterIdLst>
  <p:notesMasterIdLst>
    <p:notesMasterId r:id="rId11"/>
  </p:notesMasterIdLst>
  <p:handoutMasterIdLst>
    <p:handoutMasterId r:id="rId12"/>
  </p:handoutMasterIdLst>
  <p:sldIdLst>
    <p:sldId id="474" r:id="rId2"/>
    <p:sldId id="938" r:id="rId3"/>
    <p:sldId id="261" r:id="rId4"/>
    <p:sldId id="942" r:id="rId5"/>
    <p:sldId id="943" r:id="rId6"/>
    <p:sldId id="944" r:id="rId7"/>
    <p:sldId id="946" r:id="rId8"/>
    <p:sldId id="945" r:id="rId9"/>
    <p:sldId id="947" r:id="rId10"/>
  </p:sldIdLst>
  <p:sldSz cx="12192000" cy="6858000"/>
  <p:notesSz cx="9926638" cy="6797675"/>
  <p:embeddedFontLst>
    <p:embeddedFont>
      <p:font typeface="Assistant" panose="020B0604020202020204" charset="-79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35D"/>
    <a:srgbClr val="58B0A6"/>
    <a:srgbClr val="13425D"/>
    <a:srgbClr val="207889"/>
    <a:srgbClr val="25949F"/>
    <a:srgbClr val="2BBEC2"/>
    <a:srgbClr val="27A2AB"/>
    <a:srgbClr val="29AFB5"/>
    <a:srgbClr val="2999AA"/>
    <a:srgbClr val="217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סגנון בהיר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59" autoAdjust="0"/>
    <p:restoredTop sz="95504" autoAdjust="0"/>
  </p:normalViewPr>
  <p:slideViewPr>
    <p:cSldViewPr>
      <p:cViewPr varScale="1">
        <p:scale>
          <a:sx n="120" d="100"/>
          <a:sy n="120" d="100"/>
        </p:scale>
        <p:origin x="102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pfil02\groups\Hit_Ironit\&#1502;&#1505;&#1502;&#1499;&#1497;&#1501;\&#1491;&#1493;&#1495;&#1493;&#1514;%20&#1492;&#1514;&#1495;&#1491;&#1513;&#1493;&#1514;%20&#1506;&#1497;&#1512;&#1493;&#1504;&#1497;&#1514;\2021\&#1504;&#1514;&#1493;&#1504;&#1497;&#1501;\&#1504;&#1514;&#1493;&#1504;&#1497;%20&#1508;&#1497;&#1504;&#1493;&#1497;%20&#1489;&#1497;&#1504;&#1493;&#1497;%202021%20&#1500;&#1495;&#1497;&#1513;&#1493;&#1489;&#1497;&#1501;%20&#1513;&#1493;&#1504;&#1497;&#1501;%20&#1491;&#1511;&#1500;&#149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pfil02\groups\Hit_Ironit\&#1502;&#1505;&#1502;&#1499;&#1497;&#1501;\&#1491;&#1493;&#1495;&#1493;&#1514;%20&#1492;&#1514;&#1495;&#1491;&#1513;&#1493;&#1514;%20&#1506;&#1497;&#1512;&#1493;&#1504;&#1497;&#1514;\2021\&#1504;&#1514;&#1493;&#1504;&#1497;&#1501;\&#1504;&#1514;&#1493;&#1504;&#1497;%20&#1508;&#1497;&#1504;&#1493;&#1497;%20&#1489;&#1497;&#1504;&#1493;&#1497;%202021%20&#1500;&#1495;&#1497;&#1513;&#1493;&#1489;&#1497;&#1501;%20&#1513;&#1493;&#1504;&#1497;&#1501;%20&#1491;&#1511;&#1500;&#149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היתרים!$H$3:$H$3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היתרים!$G$5:$G$16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היתרים!$H$5:$H$16</c:f>
              <c:numCache>
                <c:formatCode>_ * #,##0_ ;_ * \-#,##0_ ;_ * "-"??_ ;_ @_ </c:formatCode>
                <c:ptCount val="12"/>
                <c:pt idx="0">
                  <c:v>252</c:v>
                </c:pt>
                <c:pt idx="1">
                  <c:v>386</c:v>
                </c:pt>
                <c:pt idx="2">
                  <c:v>803</c:v>
                </c:pt>
                <c:pt idx="3">
                  <c:v>1157</c:v>
                </c:pt>
                <c:pt idx="4">
                  <c:v>1075</c:v>
                </c:pt>
                <c:pt idx="5">
                  <c:v>920</c:v>
                </c:pt>
                <c:pt idx="6">
                  <c:v>2162</c:v>
                </c:pt>
                <c:pt idx="7">
                  <c:v>2699</c:v>
                </c:pt>
                <c:pt idx="8">
                  <c:v>2969</c:v>
                </c:pt>
                <c:pt idx="9">
                  <c:v>3139</c:v>
                </c:pt>
                <c:pt idx="10">
                  <c:v>2197</c:v>
                </c:pt>
                <c:pt idx="11">
                  <c:v>6995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0-4BB1-B0BA-AA61C0E35C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4726288"/>
        <c:axId val="654727600"/>
      </c:barChart>
      <c:catAx>
        <c:axId val="65472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54727600"/>
        <c:crosses val="autoZero"/>
        <c:auto val="1"/>
        <c:lblAlgn val="ctr"/>
        <c:lblOffset val="100"/>
        <c:noMultiLvlLbl val="0"/>
      </c:catAx>
      <c:valAx>
        <c:axId val="65472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5472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היתרים!$M$4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היתרים!$L$5:$L$16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היתרים!$M$5:$M$16</c:f>
              <c:numCache>
                <c:formatCode>_ * #,##0_ ;_ * \-#,##0_ ;_ * "-"??_ ;_ @_ </c:formatCode>
                <c:ptCount val="12"/>
                <c:pt idx="0">
                  <c:v>615</c:v>
                </c:pt>
                <c:pt idx="1">
                  <c:v>1347</c:v>
                </c:pt>
                <c:pt idx="2">
                  <c:v>2585</c:v>
                </c:pt>
                <c:pt idx="3">
                  <c:v>4349</c:v>
                </c:pt>
                <c:pt idx="4">
                  <c:v>5943</c:v>
                </c:pt>
                <c:pt idx="5">
                  <c:v>9444</c:v>
                </c:pt>
                <c:pt idx="6">
                  <c:v>10390</c:v>
                </c:pt>
                <c:pt idx="7">
                  <c:v>10605</c:v>
                </c:pt>
                <c:pt idx="8">
                  <c:v>11397</c:v>
                </c:pt>
                <c:pt idx="9">
                  <c:v>14582</c:v>
                </c:pt>
                <c:pt idx="10">
                  <c:v>10539</c:v>
                </c:pt>
                <c:pt idx="11">
                  <c:v>13163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F-49E6-A5E7-897EACF49E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9776712"/>
        <c:axId val="779770152"/>
      </c:barChart>
      <c:catAx>
        <c:axId val="77977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79770152"/>
        <c:crosses val="autoZero"/>
        <c:auto val="1"/>
        <c:lblAlgn val="ctr"/>
        <c:lblOffset val="100"/>
        <c:noMultiLvlLbl val="0"/>
      </c:catAx>
      <c:valAx>
        <c:axId val="779770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7977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5624013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2319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4EC1C9-7499-4209-8099-79158E921619}" type="datetimeFigureOut">
              <a:rPr lang="he-IL" smtClean="0"/>
              <a:t>ב'/ניסן/תשפ"ב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5624013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2319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01F52F-7254-4B9C-8235-B8B6B93FE6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6209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5625097" y="1"/>
            <a:ext cx="4301543" cy="339884"/>
          </a:xfrm>
          <a:prstGeom prst="rect">
            <a:avLst/>
          </a:prstGeom>
        </p:spPr>
        <p:txBody>
          <a:bodyPr vert="horz" lIns="95558" tIns="47779" rIns="95558" bIns="47779" rtlCol="1"/>
          <a:lstStyle>
            <a:lvl1pPr algn="r">
              <a:defRPr sz="1300"/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2299" y="1"/>
            <a:ext cx="4301543" cy="339884"/>
          </a:xfrm>
          <a:prstGeom prst="rect">
            <a:avLst/>
          </a:prstGeom>
        </p:spPr>
        <p:txBody>
          <a:bodyPr vert="horz" lIns="95558" tIns="47779" rIns="95558" bIns="47779" rtlCol="1"/>
          <a:lstStyle>
            <a:lvl1pPr algn="l">
              <a:defRPr sz="1300"/>
            </a:lvl1pPr>
          </a:lstStyle>
          <a:p>
            <a:fld id="{FA57DCBD-F8DD-4757-A739-A9B03F813248}" type="datetimeFigureOut">
              <a:rPr lang="he-IL" smtClean="0"/>
              <a:t>ב'/ניסן/תשפ"ב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5558" tIns="47779" rIns="95558" bIns="47779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5625097" y="6456612"/>
            <a:ext cx="4301543" cy="339884"/>
          </a:xfrm>
          <a:prstGeom prst="rect">
            <a:avLst/>
          </a:prstGeom>
        </p:spPr>
        <p:txBody>
          <a:bodyPr vert="horz" lIns="95558" tIns="47779" rIns="95558" bIns="47779" rtlCol="1" anchor="b"/>
          <a:lstStyle>
            <a:lvl1pPr algn="r">
              <a:defRPr sz="1300"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2299" y="6456612"/>
            <a:ext cx="4301543" cy="339884"/>
          </a:xfrm>
          <a:prstGeom prst="rect">
            <a:avLst/>
          </a:prstGeom>
        </p:spPr>
        <p:txBody>
          <a:bodyPr vert="horz" lIns="95558" tIns="47779" rIns="95558" bIns="47779" rtlCol="1" anchor="b"/>
          <a:lstStyle>
            <a:lvl1pPr algn="l">
              <a:defRPr sz="1300"/>
            </a:lvl1pPr>
          </a:lstStyle>
          <a:p>
            <a:fld id="{8D062D88-E0C7-4045-A9EB-AF59A6FED44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467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62D88-E0C7-4045-A9EB-AF59A6FED442}" type="slidenum">
              <a:rPr lang="he-IL" smtClean="0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4244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ראשי מצג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B9383F8-A3EB-48EF-8566-71F9431F9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8287" y="241138"/>
            <a:ext cx="1435427" cy="1005694"/>
          </a:xfrm>
          <a:prstGeom prst="rect">
            <a:avLst/>
          </a:prstGeom>
        </p:spPr>
      </p:pic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A20A97D0-3F08-42FC-A1E6-BD11A3F73D18}"/>
              </a:ext>
            </a:extLst>
          </p:cNvPr>
          <p:cNvGrpSpPr/>
          <p:nvPr userDrawn="1"/>
        </p:nvGrpSpPr>
        <p:grpSpPr>
          <a:xfrm>
            <a:off x="0" y="1730279"/>
            <a:ext cx="12192000" cy="5127721"/>
            <a:chOff x="0" y="1730279"/>
            <a:chExt cx="12192000" cy="5127721"/>
          </a:xfrm>
        </p:grpSpPr>
        <p:pic>
          <p:nvPicPr>
            <p:cNvPr id="9" name="גרפיקה 8">
              <a:extLst>
                <a:ext uri="{FF2B5EF4-FFF2-40B4-BE49-F238E27FC236}">
                  <a16:creationId xmlns:a16="http://schemas.microsoft.com/office/drawing/2014/main" id="{2CAFBF95-EB03-4315-BEF7-EAF6F62DE0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27207"/>
            <a:stretch>
              <a:fillRect/>
            </a:stretch>
          </p:blipFill>
          <p:spPr>
            <a:xfrm>
              <a:off x="0" y="1730279"/>
              <a:ext cx="12192000" cy="4820365"/>
            </a:xfrm>
            <a:custGeom>
              <a:avLst/>
              <a:gdLst>
                <a:gd name="connsiteX0" fmla="*/ 0 w 12192000"/>
                <a:gd name="connsiteY0" fmla="*/ 0 h 4820365"/>
                <a:gd name="connsiteX1" fmla="*/ 12192000 w 12192000"/>
                <a:gd name="connsiteY1" fmla="*/ 0 h 4820365"/>
                <a:gd name="connsiteX2" fmla="*/ 12192000 w 12192000"/>
                <a:gd name="connsiteY2" fmla="*/ 4820365 h 4820365"/>
                <a:gd name="connsiteX3" fmla="*/ 0 w 12192000"/>
                <a:gd name="connsiteY3" fmla="*/ 4820365 h 48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4820365">
                  <a:moveTo>
                    <a:pt x="0" y="0"/>
                  </a:moveTo>
                  <a:lnTo>
                    <a:pt x="12192000" y="0"/>
                  </a:lnTo>
                  <a:lnTo>
                    <a:pt x="12192000" y="4820365"/>
                  </a:lnTo>
                  <a:lnTo>
                    <a:pt x="0" y="4820365"/>
                  </a:lnTo>
                  <a:close/>
                </a:path>
              </a:pathLst>
            </a:custGeom>
          </p:spPr>
        </p:pic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D1E10254-C996-46B1-99FF-A3BD6BB0929B}"/>
                </a:ext>
              </a:extLst>
            </p:cNvPr>
            <p:cNvSpPr/>
            <p:nvPr userDrawn="1"/>
          </p:nvSpPr>
          <p:spPr>
            <a:xfrm>
              <a:off x="0" y="5589240"/>
              <a:ext cx="12192000" cy="1268760"/>
            </a:xfrm>
            <a:prstGeom prst="rect">
              <a:avLst/>
            </a:prstGeom>
            <a:solidFill>
              <a:srgbClr val="184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2B07F806-649D-4462-9B90-A9BBF0B82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195555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D733FD4-8EE1-436A-80B5-BA9AD7621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20072"/>
            <a:ext cx="9144000" cy="54523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32010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חוצץ משנ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B9383F8-A3EB-48EF-8566-71F9431F9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8287" y="241138"/>
            <a:ext cx="1435427" cy="1005694"/>
          </a:xfrm>
          <a:prstGeom prst="rect">
            <a:avLst/>
          </a:prstGeom>
        </p:spPr>
      </p:pic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A20A97D0-3F08-42FC-A1E6-BD11A3F73D18}"/>
              </a:ext>
            </a:extLst>
          </p:cNvPr>
          <p:cNvGrpSpPr/>
          <p:nvPr userDrawn="1"/>
        </p:nvGrpSpPr>
        <p:grpSpPr>
          <a:xfrm>
            <a:off x="0" y="1730279"/>
            <a:ext cx="12192000" cy="5127721"/>
            <a:chOff x="0" y="1730279"/>
            <a:chExt cx="12192000" cy="5127721"/>
          </a:xfrm>
          <a:solidFill>
            <a:srgbClr val="58B0A6"/>
          </a:solidFill>
        </p:grpSpPr>
        <p:pic>
          <p:nvPicPr>
            <p:cNvPr id="9" name="גרפיקה 8">
              <a:extLst>
                <a:ext uri="{FF2B5EF4-FFF2-40B4-BE49-F238E27FC236}">
                  <a16:creationId xmlns:a16="http://schemas.microsoft.com/office/drawing/2014/main" id="{2CAFBF95-EB03-4315-BEF7-EAF6F62DE0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27207"/>
            <a:stretch>
              <a:fillRect/>
            </a:stretch>
          </p:blipFill>
          <p:spPr>
            <a:xfrm>
              <a:off x="0" y="1730279"/>
              <a:ext cx="12192000" cy="4820365"/>
            </a:xfrm>
            <a:custGeom>
              <a:avLst/>
              <a:gdLst>
                <a:gd name="connsiteX0" fmla="*/ 0 w 12192000"/>
                <a:gd name="connsiteY0" fmla="*/ 0 h 4820365"/>
                <a:gd name="connsiteX1" fmla="*/ 12192000 w 12192000"/>
                <a:gd name="connsiteY1" fmla="*/ 0 h 4820365"/>
                <a:gd name="connsiteX2" fmla="*/ 12192000 w 12192000"/>
                <a:gd name="connsiteY2" fmla="*/ 4820365 h 4820365"/>
                <a:gd name="connsiteX3" fmla="*/ 0 w 12192000"/>
                <a:gd name="connsiteY3" fmla="*/ 4820365 h 48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4820365">
                  <a:moveTo>
                    <a:pt x="0" y="0"/>
                  </a:moveTo>
                  <a:lnTo>
                    <a:pt x="12192000" y="0"/>
                  </a:lnTo>
                  <a:lnTo>
                    <a:pt x="12192000" y="4820365"/>
                  </a:lnTo>
                  <a:lnTo>
                    <a:pt x="0" y="4820365"/>
                  </a:lnTo>
                  <a:close/>
                </a:path>
              </a:pathLst>
            </a:custGeom>
          </p:spPr>
        </p:pic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D1E10254-C996-46B1-99FF-A3BD6BB0929B}"/>
                </a:ext>
              </a:extLst>
            </p:cNvPr>
            <p:cNvSpPr/>
            <p:nvPr userDrawn="1"/>
          </p:nvSpPr>
          <p:spPr>
            <a:xfrm>
              <a:off x="0" y="5589240"/>
              <a:ext cx="12192000" cy="1268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2B07F806-649D-4462-9B90-A9BBF0B82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33056"/>
            <a:ext cx="9144000" cy="1955552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4415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BEDB7E-5B24-4A8A-9DC5-BD0CB7C7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FDAD7E1-C3D3-4C3F-B80C-63FC25725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Ins="0">
            <a:no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2B0CEA5-36F1-4AE3-9827-C0299EF5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8B26B-6E70-4A62-958B-1538D09C411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91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BEDB7E-5B24-4A8A-9DC5-BD0CB7C7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2B0CEA5-36F1-4AE3-9827-C0299EF5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8B26B-6E70-4A62-958B-1538D09C411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1621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615175B5-B774-4BEE-B703-47623721B390}"/>
              </a:ext>
            </a:extLst>
          </p:cNvPr>
          <p:cNvSpPr/>
          <p:nvPr userDrawn="1"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B8D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BDEFB6E4-F9D2-4B49-A3A1-9D35C597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8435D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7C19E5F-7E68-4C0E-B0C0-ABC853A0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8B26B-6E70-4A62-958B-1538D09C4114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A39DBC8D-5342-43A3-9BF4-BBB336F49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340768"/>
            <a:ext cx="11377264" cy="483619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buNone/>
              <a:defRPr b="1">
                <a:solidFill>
                  <a:srgbClr val="18435D"/>
                </a:solidFill>
              </a:defRPr>
            </a:lvl1pPr>
            <a:lvl2pPr marL="0" indent="0">
              <a:lnSpc>
                <a:spcPct val="120000"/>
              </a:lnSpc>
              <a:spcBef>
                <a:spcPts val="2000"/>
              </a:spcBef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</p:spTree>
    <p:extLst>
      <p:ext uri="{BB962C8B-B14F-4D97-AF65-F5344CB8AC3E}">
        <p14:creationId xmlns:p14="http://schemas.microsoft.com/office/powerpoint/2010/main" val="74998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FDB07F8-3FFA-4E50-9ABB-B503863AD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8B26B-6E70-4A62-958B-1538D09C411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9088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80DA3-C841-4B49-8BAB-600E71F74A0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599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3DEC644D-2AE9-45DA-A64F-D3E1170CDD5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74316"/>
          <a:stretch>
            <a:fillRect/>
          </a:stretch>
        </p:blipFill>
        <p:spPr>
          <a:xfrm>
            <a:off x="0" y="5157192"/>
            <a:ext cx="12192000" cy="1700808"/>
          </a:xfrm>
          <a:custGeom>
            <a:avLst/>
            <a:gdLst>
              <a:gd name="connsiteX0" fmla="*/ 0 w 12192000"/>
              <a:gd name="connsiteY0" fmla="*/ 0 h 1700808"/>
              <a:gd name="connsiteX1" fmla="*/ 12192000 w 12192000"/>
              <a:gd name="connsiteY1" fmla="*/ 0 h 1700808"/>
              <a:gd name="connsiteX2" fmla="*/ 12192000 w 12192000"/>
              <a:gd name="connsiteY2" fmla="*/ 1700808 h 1700808"/>
              <a:gd name="connsiteX3" fmla="*/ 0 w 12192000"/>
              <a:gd name="connsiteY3" fmla="*/ 1700808 h 170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700808">
                <a:moveTo>
                  <a:pt x="0" y="0"/>
                </a:moveTo>
                <a:lnTo>
                  <a:pt x="12192000" y="0"/>
                </a:lnTo>
                <a:lnTo>
                  <a:pt x="12192000" y="1700808"/>
                </a:lnTo>
                <a:lnTo>
                  <a:pt x="0" y="1700808"/>
                </a:lnTo>
                <a:close/>
              </a:path>
            </a:pathLst>
          </a:cu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1DCCDBAF-5AE1-455C-A180-8368AD055086}"/>
              </a:ext>
            </a:extLst>
          </p:cNvPr>
          <p:cNvSpPr/>
          <p:nvPr userDrawn="1"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B8D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גרפיקה 8">
            <a:extLst>
              <a:ext uri="{FF2B5EF4-FFF2-40B4-BE49-F238E27FC236}">
                <a16:creationId xmlns:a16="http://schemas.microsoft.com/office/drawing/2014/main" id="{1D55186E-99F9-4135-94DE-9C346B6E195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8655" y="6076702"/>
            <a:ext cx="933737" cy="654198"/>
          </a:xfrm>
          <a:prstGeom prst="rect">
            <a:avLst/>
          </a:prstGeom>
        </p:spPr>
      </p:pic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E145018-69CE-41A1-AFAE-FBF7FDA27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-44872"/>
            <a:ext cx="11377264" cy="998464"/>
          </a:xfrm>
          <a:prstGeom prst="rect">
            <a:avLst/>
          </a:prstGeom>
        </p:spPr>
        <p:txBody>
          <a:bodyPr vert="horz" lIns="91440" tIns="45720" rIns="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B52776F-44CA-4E4E-9E09-E081D2AB8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1340768"/>
            <a:ext cx="11377264" cy="4836195"/>
          </a:xfrm>
          <a:prstGeom prst="rect">
            <a:avLst/>
          </a:prstGeom>
        </p:spPr>
        <p:txBody>
          <a:bodyPr vert="horz" lIns="91440" tIns="45720" rIns="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C64732-510F-478D-9050-D47E2B348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6650" y="6492875"/>
            <a:ext cx="2967982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fld id="{87F8B26B-6E70-4A62-958B-1538D09C4114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139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9" r:id="rId2"/>
    <p:sldLayoutId id="2147484211" r:id="rId3"/>
    <p:sldLayoutId id="2147484247" r:id="rId4"/>
    <p:sldLayoutId id="2147484218" r:id="rId5"/>
    <p:sldLayoutId id="2147484216" r:id="rId6"/>
    <p:sldLayoutId id="2147484248" r:id="rId7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8435D"/>
          </a:solidFill>
          <a:latin typeface="Assistant" panose="00000500000000000000" pitchFamily="2" charset="-79"/>
          <a:ea typeface="+mj-ea"/>
          <a:cs typeface="Assistant" panose="00000500000000000000" pitchFamily="2" charset="-79"/>
        </a:defRPr>
      </a:lvl1pPr>
    </p:titleStyle>
    <p:bodyStyle>
      <a:lvl1pPr marL="252000" indent="-252000" algn="r" defTabSz="914400" rtl="1" eaLnBrk="1" latinLnBrk="0" hangingPunct="1">
        <a:lnSpc>
          <a:spcPct val="110000"/>
        </a:lnSpc>
        <a:spcBef>
          <a:spcPts val="800"/>
        </a:spcBef>
        <a:spcAft>
          <a:spcPts val="800"/>
        </a:spcAft>
        <a:buClr>
          <a:srgbClr val="58B0A6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ssistant" panose="00000500000000000000" pitchFamily="2" charset="-79"/>
          <a:ea typeface="+mn-ea"/>
          <a:cs typeface="Assistant" panose="00000500000000000000" pitchFamily="2" charset="-79"/>
        </a:defRPr>
      </a:lvl1pPr>
      <a:lvl2pPr marL="504000" indent="-252000" algn="r" defTabSz="914400" rtl="1" eaLnBrk="1" latinLnBrk="0" hangingPunct="1">
        <a:lnSpc>
          <a:spcPct val="110000"/>
        </a:lnSpc>
        <a:spcBef>
          <a:spcPts val="400"/>
        </a:spcBef>
        <a:spcAft>
          <a:spcPts val="400"/>
        </a:spcAft>
        <a:buClr>
          <a:srgbClr val="18435D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ssistant" panose="00000500000000000000" pitchFamily="2" charset="-79"/>
          <a:ea typeface="+mn-ea"/>
          <a:cs typeface="Assistant" panose="00000500000000000000" pitchFamily="2" charset="-79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ssistant" panose="00000500000000000000" pitchFamily="2" charset="-79"/>
          <a:ea typeface="+mn-ea"/>
          <a:cs typeface="Assistant" panose="00000500000000000000" pitchFamily="2" charset="-79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ssistant" panose="00000500000000000000" pitchFamily="2" charset="-79"/>
          <a:ea typeface="+mn-ea"/>
          <a:cs typeface="Assistant" panose="00000500000000000000" pitchFamily="2" charset="-79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ssistant" panose="00000500000000000000" pitchFamily="2" charset="-79"/>
          <a:ea typeface="+mn-ea"/>
          <a:cs typeface="Assistant" panose="00000500000000000000" pitchFamily="2" charset="-79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C4EA7B80-DE61-467B-9FFD-9BFDE691C86A}"/>
              </a:ext>
            </a:extLst>
          </p:cNvPr>
          <p:cNvCxnSpPr>
            <a:cxnSpLocks/>
          </p:cNvCxnSpPr>
          <p:nvPr/>
        </p:nvCxnSpPr>
        <p:spPr>
          <a:xfrm>
            <a:off x="2999656" y="5445224"/>
            <a:ext cx="6192688" cy="0"/>
          </a:xfrm>
          <a:prstGeom prst="line">
            <a:avLst/>
          </a:prstGeom>
          <a:ln w="28575">
            <a:solidFill>
              <a:srgbClr val="58B0A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כותרת 11">
            <a:extLst>
              <a:ext uri="{FF2B5EF4-FFF2-40B4-BE49-F238E27FC236}">
                <a16:creationId xmlns:a16="http://schemas.microsoft.com/office/drawing/2014/main" id="{441837B7-6BC4-41E8-901B-07D946713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480" y="3869062"/>
            <a:ext cx="9144000" cy="992493"/>
          </a:xfrm>
        </p:spPr>
        <p:txBody>
          <a:bodyPr>
            <a:normAutofit fontScale="90000"/>
          </a:bodyPr>
          <a:lstStyle/>
          <a:p>
            <a:r>
              <a:rPr lang="he-IL" dirty="0">
                <a:solidFill>
                  <a:schemeClr val="bg1"/>
                </a:solidFill>
              </a:rPr>
              <a:t>עידן חדש </a:t>
            </a:r>
            <a:br>
              <a:rPr lang="he-IL" dirty="0">
                <a:solidFill>
                  <a:schemeClr val="bg1"/>
                </a:solidFill>
              </a:rPr>
            </a:br>
            <a:r>
              <a:rPr lang="he-IL" dirty="0">
                <a:solidFill>
                  <a:schemeClr val="bg1"/>
                </a:solidFill>
              </a:rPr>
              <a:t> בהתחדשות עירונית</a:t>
            </a:r>
          </a:p>
        </p:txBody>
      </p:sp>
      <p:sp>
        <p:nvSpPr>
          <p:cNvPr id="5" name="כותרת משנה 4">
            <a:extLst>
              <a:ext uri="{FF2B5EF4-FFF2-40B4-BE49-F238E27FC236}">
                <a16:creationId xmlns:a16="http://schemas.microsoft.com/office/drawing/2014/main" id="{19ADA2B0-C28D-4E69-A330-99A826753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20071"/>
            <a:ext cx="9144000" cy="1049287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אלעזר במברגר, מנהל הרשות הממשלתית להתחדשות עירונית</a:t>
            </a:r>
          </a:p>
          <a:p>
            <a:r>
              <a:rPr lang="he-IL" dirty="0"/>
              <a:t>אפריל 2022</a:t>
            </a:r>
          </a:p>
        </p:txBody>
      </p:sp>
    </p:spTree>
    <p:extLst>
      <p:ext uri="{BB962C8B-B14F-4D97-AF65-F5344CB8AC3E}">
        <p14:creationId xmlns:p14="http://schemas.microsoft.com/office/powerpoint/2010/main" val="21074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idx="4294967295"/>
          </p:nvPr>
        </p:nvSpPr>
        <p:spPr>
          <a:xfrm>
            <a:off x="147204" y="4179295"/>
            <a:ext cx="11897591" cy="1922463"/>
          </a:xfrm>
        </p:spPr>
        <p:txBody>
          <a:bodyPr>
            <a:noAutofit/>
          </a:bodyPr>
          <a:lstStyle/>
          <a:p>
            <a:pPr algn="ctr">
              <a:lnSpc>
                <a:spcPts val="6000"/>
              </a:lnSpc>
            </a:pPr>
            <a:r>
              <a:rPr lang="he-IL" sz="7200" dirty="0">
                <a:solidFill>
                  <a:schemeClr val="bg1"/>
                </a:solidFill>
                <a:cs typeface="+mn-cs"/>
              </a:rPr>
              <a:t>אישור תכניות פינוי בינוי</a:t>
            </a: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524000" y="6101758"/>
            <a:ext cx="9144000" cy="64887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endParaRPr lang="he-IL" sz="4000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cxnSp>
        <p:nvCxnSpPr>
          <p:cNvPr id="10" name="מחבר ישר 9"/>
          <p:cNvCxnSpPr/>
          <p:nvPr/>
        </p:nvCxnSpPr>
        <p:spPr>
          <a:xfrm>
            <a:off x="0" y="5904713"/>
            <a:ext cx="12192000" cy="0"/>
          </a:xfrm>
          <a:prstGeom prst="line">
            <a:avLst/>
          </a:prstGeom>
          <a:ln w="98425">
            <a:solidFill>
              <a:srgbClr val="134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>
            <a:off x="-600" y="5988989"/>
            <a:ext cx="12193200" cy="0"/>
          </a:xfrm>
          <a:prstGeom prst="line">
            <a:avLst/>
          </a:prstGeom>
          <a:ln w="85725">
            <a:solidFill>
              <a:srgbClr val="55B0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תרשים 8">
            <a:extLst>
              <a:ext uri="{FF2B5EF4-FFF2-40B4-BE49-F238E27FC236}">
                <a16:creationId xmlns:a16="http://schemas.microsoft.com/office/drawing/2014/main" id="{36DB4F53-903C-4F61-B918-E514D9268E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865295"/>
              </p:ext>
            </p:extLst>
          </p:nvPr>
        </p:nvGraphicFramePr>
        <p:xfrm>
          <a:off x="1991543" y="1268764"/>
          <a:ext cx="9073009" cy="424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לבן 3">
            <a:extLst>
              <a:ext uri="{FF2B5EF4-FFF2-40B4-BE49-F238E27FC236}">
                <a16:creationId xmlns:a16="http://schemas.microsoft.com/office/drawing/2014/main" id="{490D36E6-193C-4DEA-A1DD-33FDF05EAC92}"/>
              </a:ext>
            </a:extLst>
          </p:cNvPr>
          <p:cNvSpPr/>
          <p:nvPr/>
        </p:nvSpPr>
        <p:spPr>
          <a:xfrm>
            <a:off x="5663952" y="107365"/>
            <a:ext cx="6107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>
                <a:solidFill>
                  <a:srgbClr val="13425D"/>
                </a:solidFill>
              </a:rPr>
              <a:t>היתרי בנייה במתחמי פינוי בינוי</a:t>
            </a:r>
          </a:p>
        </p:txBody>
      </p:sp>
    </p:spTree>
    <p:extLst>
      <p:ext uri="{BB962C8B-B14F-4D97-AF65-F5344CB8AC3E}">
        <p14:creationId xmlns:p14="http://schemas.microsoft.com/office/powerpoint/2010/main" val="75409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1127448" y="-142926"/>
            <a:ext cx="10879668" cy="1325563"/>
          </a:xfrm>
        </p:spPr>
        <p:txBody>
          <a:bodyPr/>
          <a:lstStyle/>
          <a:p>
            <a:r>
              <a:rPr lang="he-IL" dirty="0">
                <a:solidFill>
                  <a:schemeClr val="bg2">
                    <a:lumMod val="25000"/>
                  </a:schemeClr>
                </a:solidFill>
                <a:cs typeface="+mn-cs"/>
              </a:rPr>
              <a:t>היתרי פינוי בינוי- בשנת 2021 - לפי מסלולים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616"/>
            <a:ext cx="12192000" cy="6102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266173"/>
            <a:ext cx="863599" cy="603756"/>
          </a:xfrm>
          <a:prstGeom prst="rect">
            <a:avLst/>
          </a:prstGeom>
        </p:spPr>
      </p:pic>
      <p:pic>
        <p:nvPicPr>
          <p:cNvPr id="7" name="מציין מיקום תוכן 7">
            <a:extLst>
              <a:ext uri="{FF2B5EF4-FFF2-40B4-BE49-F238E27FC236}">
                <a16:creationId xmlns:a16="http://schemas.microsoft.com/office/drawing/2014/main" id="{FCB1AC56-A09D-4AB9-8710-937D84D93E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r="8288" b="16502"/>
          <a:stretch/>
        </p:blipFill>
        <p:spPr>
          <a:xfrm>
            <a:off x="1" y="6161088"/>
            <a:ext cx="12192000" cy="692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21E03D-30A8-4AA2-87CD-10FD29284233}"/>
              </a:ext>
            </a:extLst>
          </p:cNvPr>
          <p:cNvSpPr txBox="1"/>
          <p:nvPr/>
        </p:nvSpPr>
        <p:spPr>
          <a:xfrm>
            <a:off x="1683068" y="1993891"/>
            <a:ext cx="8825863" cy="707886"/>
          </a:xfrm>
          <a:prstGeom prst="rect">
            <a:avLst/>
          </a:prstGeom>
          <a:solidFill>
            <a:srgbClr val="16435F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</a:rPr>
              <a:t>סה"כ 6,995 יח"ד מוצעות ב-32 מתחמים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55144F-AE71-4E8B-8FFF-949FCD7FFB72}"/>
              </a:ext>
            </a:extLst>
          </p:cNvPr>
          <p:cNvSpPr txBox="1"/>
          <p:nvPr/>
        </p:nvSpPr>
        <p:spPr>
          <a:xfrm>
            <a:off x="7030405" y="3373050"/>
            <a:ext cx="3478526" cy="1015663"/>
          </a:xfrm>
          <a:prstGeom prst="rect">
            <a:avLst/>
          </a:prstGeom>
          <a:solidFill>
            <a:srgbClr val="7CC2BB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000" dirty="0">
                <a:solidFill>
                  <a:schemeClr val="bg1"/>
                </a:solidFill>
              </a:rPr>
              <a:t>מסלול רשויות</a:t>
            </a:r>
          </a:p>
          <a:p>
            <a:pPr algn="ctr"/>
            <a:r>
              <a:rPr lang="he-IL" sz="3000" dirty="0">
                <a:solidFill>
                  <a:schemeClr val="bg1"/>
                </a:solidFill>
              </a:rPr>
              <a:t>1,179 יח"ד מוצעות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049536-9A72-47B6-ACA5-73DF111DDE26}"/>
              </a:ext>
            </a:extLst>
          </p:cNvPr>
          <p:cNvSpPr txBox="1"/>
          <p:nvPr/>
        </p:nvSpPr>
        <p:spPr>
          <a:xfrm>
            <a:off x="1676400" y="3373050"/>
            <a:ext cx="3478526" cy="1015663"/>
          </a:xfrm>
          <a:prstGeom prst="rect">
            <a:avLst/>
          </a:prstGeom>
          <a:solidFill>
            <a:srgbClr val="7CC2BB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000" dirty="0">
                <a:solidFill>
                  <a:schemeClr val="bg1"/>
                </a:solidFill>
              </a:rPr>
              <a:t>מסלול מיסוי</a:t>
            </a:r>
          </a:p>
          <a:p>
            <a:pPr algn="ctr"/>
            <a:r>
              <a:rPr lang="he-IL" sz="3000" dirty="0">
                <a:solidFill>
                  <a:schemeClr val="bg1"/>
                </a:solidFill>
              </a:rPr>
              <a:t>5,816 יח"ד מוצעות</a:t>
            </a:r>
          </a:p>
        </p:txBody>
      </p:sp>
    </p:spTree>
    <p:extLst>
      <p:ext uri="{BB962C8B-B14F-4D97-AF65-F5344CB8AC3E}">
        <p14:creationId xmlns:p14="http://schemas.microsoft.com/office/powerpoint/2010/main" val="71939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idx="4294967295"/>
          </p:nvPr>
        </p:nvSpPr>
        <p:spPr>
          <a:xfrm>
            <a:off x="147204" y="4179295"/>
            <a:ext cx="11897591" cy="1922463"/>
          </a:xfrm>
        </p:spPr>
        <p:txBody>
          <a:bodyPr>
            <a:noAutofit/>
          </a:bodyPr>
          <a:lstStyle/>
          <a:p>
            <a:pPr algn="ctr">
              <a:lnSpc>
                <a:spcPts val="6000"/>
              </a:lnSpc>
            </a:pPr>
            <a:r>
              <a:rPr lang="he-IL" sz="7200" dirty="0">
                <a:solidFill>
                  <a:schemeClr val="bg1"/>
                </a:solidFill>
                <a:cs typeface="+mn-cs"/>
              </a:rPr>
              <a:t>אישור תכניות פינוי בינוי</a:t>
            </a: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524000" y="6101758"/>
            <a:ext cx="9144000" cy="64887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endParaRPr lang="he-IL" sz="4000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cxnSp>
        <p:nvCxnSpPr>
          <p:cNvPr id="10" name="מחבר ישר 9"/>
          <p:cNvCxnSpPr/>
          <p:nvPr/>
        </p:nvCxnSpPr>
        <p:spPr>
          <a:xfrm>
            <a:off x="0" y="5904713"/>
            <a:ext cx="12192000" cy="0"/>
          </a:xfrm>
          <a:prstGeom prst="line">
            <a:avLst/>
          </a:prstGeom>
          <a:ln w="98425">
            <a:solidFill>
              <a:srgbClr val="134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>
            <a:off x="-600" y="5988989"/>
            <a:ext cx="12193200" cy="0"/>
          </a:xfrm>
          <a:prstGeom prst="line">
            <a:avLst/>
          </a:prstGeom>
          <a:ln w="85725">
            <a:solidFill>
              <a:srgbClr val="55B0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תרשים 7">
            <a:extLst>
              <a:ext uri="{FF2B5EF4-FFF2-40B4-BE49-F238E27FC236}">
                <a16:creationId xmlns:a16="http://schemas.microsoft.com/office/drawing/2014/main" id="{4B36285C-5547-4677-87B8-2068F801F3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089539"/>
              </p:ext>
            </p:extLst>
          </p:nvPr>
        </p:nvGraphicFramePr>
        <p:xfrm>
          <a:off x="1775520" y="1124744"/>
          <a:ext cx="9361040" cy="4320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לבן 4">
            <a:extLst>
              <a:ext uri="{FF2B5EF4-FFF2-40B4-BE49-F238E27FC236}">
                <a16:creationId xmlns:a16="http://schemas.microsoft.com/office/drawing/2014/main" id="{913BA01C-086B-4215-AD85-CB821AF5EF0A}"/>
              </a:ext>
            </a:extLst>
          </p:cNvPr>
          <p:cNvSpPr/>
          <p:nvPr/>
        </p:nvSpPr>
        <p:spPr>
          <a:xfrm>
            <a:off x="7310959" y="168221"/>
            <a:ext cx="4724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>
                <a:solidFill>
                  <a:srgbClr val="13425D"/>
                </a:solidFill>
              </a:rPr>
              <a:t>היתרי בנייה מכוח תמ"א 38</a:t>
            </a:r>
          </a:p>
        </p:txBody>
      </p:sp>
    </p:spTree>
    <p:extLst>
      <p:ext uri="{BB962C8B-B14F-4D97-AF65-F5344CB8AC3E}">
        <p14:creationId xmlns:p14="http://schemas.microsoft.com/office/powerpoint/2010/main" val="141850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idx="4294967295"/>
          </p:nvPr>
        </p:nvSpPr>
        <p:spPr>
          <a:xfrm>
            <a:off x="147204" y="4179295"/>
            <a:ext cx="11897591" cy="1922463"/>
          </a:xfrm>
        </p:spPr>
        <p:txBody>
          <a:bodyPr>
            <a:noAutofit/>
          </a:bodyPr>
          <a:lstStyle/>
          <a:p>
            <a:pPr algn="ctr">
              <a:lnSpc>
                <a:spcPts val="6000"/>
              </a:lnSpc>
            </a:pPr>
            <a:r>
              <a:rPr lang="he-IL" sz="7200" dirty="0">
                <a:solidFill>
                  <a:schemeClr val="bg1"/>
                </a:solidFill>
                <a:cs typeface="+mn-cs"/>
              </a:rPr>
              <a:t>אישור תכניות פינוי בינוי</a:t>
            </a: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524000" y="6101758"/>
            <a:ext cx="9144000" cy="64887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endParaRPr lang="he-IL" sz="4000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cxnSp>
        <p:nvCxnSpPr>
          <p:cNvPr id="10" name="מחבר ישר 9"/>
          <p:cNvCxnSpPr/>
          <p:nvPr/>
        </p:nvCxnSpPr>
        <p:spPr>
          <a:xfrm>
            <a:off x="0" y="5904713"/>
            <a:ext cx="12192000" cy="0"/>
          </a:xfrm>
          <a:prstGeom prst="line">
            <a:avLst/>
          </a:prstGeom>
          <a:ln w="98425">
            <a:solidFill>
              <a:srgbClr val="134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>
            <a:off x="-600" y="5988989"/>
            <a:ext cx="12193200" cy="0"/>
          </a:xfrm>
          <a:prstGeom prst="line">
            <a:avLst/>
          </a:prstGeom>
          <a:ln w="85725">
            <a:solidFill>
              <a:srgbClr val="55B0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>
            <a:extLst>
              <a:ext uri="{FF2B5EF4-FFF2-40B4-BE49-F238E27FC236}">
                <a16:creationId xmlns:a16="http://schemas.microsoft.com/office/drawing/2014/main" id="{02E5B894-EE34-42E5-9CE8-2252BBF6E75A}"/>
              </a:ext>
            </a:extLst>
          </p:cNvPr>
          <p:cNvSpPr/>
          <p:nvPr/>
        </p:nvSpPr>
        <p:spPr>
          <a:xfrm>
            <a:off x="5879976" y="260648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he-IL" sz="2400" b="1" dirty="0"/>
              <a:t>התחדשות עירונית לפי שנים - היתרי בנייה</a:t>
            </a:r>
            <a:endParaRPr lang="he-IL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380B36DA-AC16-4876-902D-137F29E99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353601"/>
              </p:ext>
            </p:extLst>
          </p:nvPr>
        </p:nvGraphicFramePr>
        <p:xfrm>
          <a:off x="3287688" y="1052736"/>
          <a:ext cx="6480721" cy="4438344"/>
        </p:xfrm>
        <a:graphic>
          <a:graphicData uri="http://schemas.openxmlformats.org/drawingml/2006/table">
            <a:tbl>
              <a:tblPr rtl="1">
                <a:tableStyleId>{9D7B26C5-4107-4FEC-AEDC-1716B250A1EF}</a:tableStyleId>
              </a:tblPr>
              <a:tblGrid>
                <a:gridCol w="1240297">
                  <a:extLst>
                    <a:ext uri="{9D8B030D-6E8A-4147-A177-3AD203B41FA5}">
                      <a16:colId xmlns:a16="http://schemas.microsoft.com/office/drawing/2014/main" val="2521282176"/>
                    </a:ext>
                  </a:extLst>
                </a:gridCol>
                <a:gridCol w="1684176">
                  <a:extLst>
                    <a:ext uri="{9D8B030D-6E8A-4147-A177-3AD203B41FA5}">
                      <a16:colId xmlns:a16="http://schemas.microsoft.com/office/drawing/2014/main" val="2361997519"/>
                    </a:ext>
                  </a:extLst>
                </a:gridCol>
                <a:gridCol w="2107906">
                  <a:extLst>
                    <a:ext uri="{9D8B030D-6E8A-4147-A177-3AD203B41FA5}">
                      <a16:colId xmlns:a16="http://schemas.microsoft.com/office/drawing/2014/main" val="188217359"/>
                    </a:ext>
                  </a:extLst>
                </a:gridCol>
                <a:gridCol w="1448342">
                  <a:extLst>
                    <a:ext uri="{9D8B030D-6E8A-4147-A177-3AD203B41FA5}">
                      <a16:colId xmlns:a16="http://schemas.microsoft.com/office/drawing/2014/main" val="3517923829"/>
                    </a:ext>
                  </a:extLst>
                </a:gridCol>
              </a:tblGrid>
              <a:tr h="17880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השנה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פינוי - בינוי 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תמ"א 38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סה"כ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29781"/>
                  </a:ext>
                </a:extLst>
              </a:tr>
              <a:tr h="35144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2010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                  252 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          615 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          867 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62272565"/>
                  </a:ext>
                </a:extLst>
              </a:tr>
              <a:tr h="35144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2011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                  386 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       1,347 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       1,733 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5243327"/>
                  </a:ext>
                </a:extLst>
              </a:tr>
              <a:tr h="35144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2012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                  803 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       2,585 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       3,388 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36255776"/>
                  </a:ext>
                </a:extLst>
              </a:tr>
              <a:tr h="35144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2013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               1,157 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       4,349 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       5,506 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82676255"/>
                  </a:ext>
                </a:extLst>
              </a:tr>
              <a:tr h="35144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2014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               1,075 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       5,943 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       7,018 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2886109"/>
                  </a:ext>
                </a:extLst>
              </a:tr>
              <a:tr h="35144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2015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                  920 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       9,444 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     10,364 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61124449"/>
                  </a:ext>
                </a:extLst>
              </a:tr>
              <a:tr h="35144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2016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               2,162 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     10,390 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     12,552 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8106560"/>
                  </a:ext>
                </a:extLst>
              </a:tr>
              <a:tr h="35144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2017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               2,699 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     10,605 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     13,304 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43222032"/>
                  </a:ext>
                </a:extLst>
              </a:tr>
              <a:tr h="35144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2018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               2,969 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     11,397 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     14,366 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18264073"/>
                  </a:ext>
                </a:extLst>
              </a:tr>
              <a:tr h="35144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2019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               3,139 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     14,582 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     17,721 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07481424"/>
                  </a:ext>
                </a:extLst>
              </a:tr>
              <a:tr h="35144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2020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               2,197 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     10,539 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     12,736 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3625707"/>
                  </a:ext>
                </a:extLst>
              </a:tr>
              <a:tr h="35144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2021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               6,995 </a:t>
                      </a:r>
                      <a:endParaRPr lang="he-IL" sz="14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     13,163 </a:t>
                      </a:r>
                      <a:endParaRPr lang="he-IL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     20,158 </a:t>
                      </a:r>
                      <a:endParaRPr lang="he-IL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9375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56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idx="4294967295"/>
          </p:nvPr>
        </p:nvSpPr>
        <p:spPr>
          <a:xfrm>
            <a:off x="147204" y="4179295"/>
            <a:ext cx="11897591" cy="1922463"/>
          </a:xfrm>
        </p:spPr>
        <p:txBody>
          <a:bodyPr>
            <a:noAutofit/>
          </a:bodyPr>
          <a:lstStyle/>
          <a:p>
            <a:pPr algn="ctr">
              <a:lnSpc>
                <a:spcPts val="6000"/>
              </a:lnSpc>
            </a:pPr>
            <a:r>
              <a:rPr lang="he-IL" sz="7200" dirty="0">
                <a:solidFill>
                  <a:schemeClr val="bg1"/>
                </a:solidFill>
                <a:cs typeface="+mn-cs"/>
              </a:rPr>
              <a:t>אישור תכניות פינוי בינוי</a:t>
            </a: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524000" y="6101758"/>
            <a:ext cx="9144000" cy="64887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endParaRPr lang="he-IL" sz="4000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cxnSp>
        <p:nvCxnSpPr>
          <p:cNvPr id="10" name="מחבר ישר 9"/>
          <p:cNvCxnSpPr/>
          <p:nvPr/>
        </p:nvCxnSpPr>
        <p:spPr>
          <a:xfrm>
            <a:off x="0" y="5904713"/>
            <a:ext cx="12192000" cy="0"/>
          </a:xfrm>
          <a:prstGeom prst="line">
            <a:avLst/>
          </a:prstGeom>
          <a:ln w="98425">
            <a:solidFill>
              <a:srgbClr val="134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>
            <a:off x="-600" y="5988989"/>
            <a:ext cx="12193200" cy="0"/>
          </a:xfrm>
          <a:prstGeom prst="line">
            <a:avLst/>
          </a:prstGeom>
          <a:ln w="85725">
            <a:solidFill>
              <a:srgbClr val="55B0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>
            <a:extLst>
              <a:ext uri="{FF2B5EF4-FFF2-40B4-BE49-F238E27FC236}">
                <a16:creationId xmlns:a16="http://schemas.microsoft.com/office/drawing/2014/main" id="{96438DD6-74F6-45E6-ADBE-DEAD694A9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39"/>
          <a:stretch/>
        </p:blipFill>
        <p:spPr>
          <a:xfrm>
            <a:off x="2647925" y="1174645"/>
            <a:ext cx="7985660" cy="4317832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0670B6B3-5E4E-4087-8720-68991321C729}"/>
              </a:ext>
            </a:extLst>
          </p:cNvPr>
          <p:cNvSpPr/>
          <p:nvPr/>
        </p:nvSpPr>
        <p:spPr>
          <a:xfrm>
            <a:off x="3359696" y="260648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he-IL" sz="2400" b="1" dirty="0">
                <a:solidFill>
                  <a:srgbClr val="18435D"/>
                </a:solidFill>
              </a:rPr>
              <a:t>נתוני מכירה של יחידות דיור בהתחדשות עירונית בשנת 2021 </a:t>
            </a:r>
            <a:endParaRPr lang="he-IL" sz="2400" b="1" dirty="0">
              <a:solidFill>
                <a:srgbClr val="18435D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76E9022-5273-4F38-8FAC-F86F0635B7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5038" y="6063738"/>
            <a:ext cx="5516962" cy="42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1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7F388E3E-FB37-4517-A753-37A49B058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54"/>
            <a:ext cx="12192000" cy="6858000"/>
          </a:xfrm>
          <a:prstGeom prst="rect">
            <a:avLst/>
          </a:prstGeom>
        </p:spPr>
      </p:pic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47BB5C3C-2F60-485E-AFA2-AEA4AA27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8B26B-6E70-4A62-958B-1538D09C4114}" type="slidenum">
              <a:rPr lang="he-IL" smtClean="0"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4888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idx="4294967295"/>
          </p:nvPr>
        </p:nvSpPr>
        <p:spPr>
          <a:xfrm>
            <a:off x="147204" y="4179295"/>
            <a:ext cx="11897591" cy="1922463"/>
          </a:xfrm>
        </p:spPr>
        <p:txBody>
          <a:bodyPr>
            <a:noAutofit/>
          </a:bodyPr>
          <a:lstStyle/>
          <a:p>
            <a:pPr algn="ctr">
              <a:lnSpc>
                <a:spcPts val="6000"/>
              </a:lnSpc>
            </a:pPr>
            <a:r>
              <a:rPr lang="he-IL" sz="7200">
                <a:solidFill>
                  <a:schemeClr val="bg1"/>
                </a:solidFill>
                <a:cs typeface="+mn-cs"/>
              </a:rPr>
              <a:t>אישור תכניות פינוי בינוי</a:t>
            </a:r>
            <a:endParaRPr lang="he-IL" sz="7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524000" y="6101758"/>
            <a:ext cx="9144000" cy="64887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endParaRPr lang="he-IL" sz="4000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cxnSp>
        <p:nvCxnSpPr>
          <p:cNvPr id="10" name="מחבר ישר 9"/>
          <p:cNvCxnSpPr/>
          <p:nvPr/>
        </p:nvCxnSpPr>
        <p:spPr>
          <a:xfrm>
            <a:off x="0" y="5904713"/>
            <a:ext cx="12192000" cy="0"/>
          </a:xfrm>
          <a:prstGeom prst="line">
            <a:avLst/>
          </a:prstGeom>
          <a:ln w="98425">
            <a:solidFill>
              <a:srgbClr val="134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>
            <a:off x="-600" y="5988989"/>
            <a:ext cx="12193200" cy="0"/>
          </a:xfrm>
          <a:prstGeom prst="line">
            <a:avLst/>
          </a:prstGeom>
          <a:ln w="85725">
            <a:solidFill>
              <a:srgbClr val="55B0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לבן 7">
            <a:extLst>
              <a:ext uri="{FF2B5EF4-FFF2-40B4-BE49-F238E27FC236}">
                <a16:creationId xmlns:a16="http://schemas.microsoft.com/office/drawing/2014/main" id="{68A2C247-0BD9-4168-98B3-D9A1684F9190}"/>
              </a:ext>
            </a:extLst>
          </p:cNvPr>
          <p:cNvSpPr/>
          <p:nvPr/>
        </p:nvSpPr>
        <p:spPr>
          <a:xfrm>
            <a:off x="5879976" y="260648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he-IL" sz="2400" b="1" dirty="0">
                <a:solidFill>
                  <a:srgbClr val="18435D"/>
                </a:solidFill>
              </a:rPr>
              <a:t>התחדשות עירונית – מתכנון ועד היתר</a:t>
            </a:r>
            <a:endParaRPr lang="he-IL" sz="2400" b="1" dirty="0">
              <a:solidFill>
                <a:srgbClr val="18435D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14D0CDA6-3482-4901-95CC-DED606A3C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74"/>
          <a:stretch/>
        </p:blipFill>
        <p:spPr>
          <a:xfrm>
            <a:off x="4844808" y="1969179"/>
            <a:ext cx="7239000" cy="3310284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78C5DC37-5E05-4D60-B0AA-FC740AA26414}"/>
              </a:ext>
            </a:extLst>
          </p:cNvPr>
          <p:cNvSpPr/>
          <p:nvPr/>
        </p:nvSpPr>
        <p:spPr>
          <a:xfrm>
            <a:off x="5159897" y="1510557"/>
            <a:ext cx="6770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b="1" dirty="0">
                <a:solidFill>
                  <a:srgbClr val="18435D"/>
                </a:solidFill>
              </a:rPr>
              <a:t>נתוני תכניות הנמצאות על שולחנם של מוסדות התכנון במסלול המיסוי והחל משלב ההכרזה במסלול הרשויות המקומיות: </a:t>
            </a:r>
            <a:endParaRPr lang="he-IL" sz="1400" dirty="0">
              <a:solidFill>
                <a:srgbClr val="18435D"/>
              </a:solidFill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05ADAA4-C06A-424F-AE73-05178D9DE98E}"/>
              </a:ext>
            </a:extLst>
          </p:cNvPr>
          <p:cNvSpPr/>
          <p:nvPr/>
        </p:nvSpPr>
        <p:spPr>
          <a:xfrm>
            <a:off x="5015880" y="1061529"/>
            <a:ext cx="688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rgbClr val="18435D"/>
                </a:solidFill>
              </a:rPr>
              <a:t>מספר יחידות הדיור לפינוי – בינוי בהליכי תכנון (שטרם אושרו) לפי מחוז </a:t>
            </a:r>
            <a:endParaRPr lang="he-IL" dirty="0">
              <a:solidFill>
                <a:srgbClr val="18435D"/>
              </a:solidFill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87ADEF6C-C325-40F4-A8F1-5C30708E0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63"/>
          <a:stretch/>
        </p:blipFill>
        <p:spPr>
          <a:xfrm>
            <a:off x="203078" y="1841210"/>
            <a:ext cx="4488357" cy="2562176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31B66944-F5EA-43F5-93BB-638DAFA93543}"/>
              </a:ext>
            </a:extLst>
          </p:cNvPr>
          <p:cNvSpPr/>
          <p:nvPr/>
        </p:nvSpPr>
        <p:spPr>
          <a:xfrm>
            <a:off x="312987" y="4627477"/>
            <a:ext cx="41044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100" dirty="0">
                <a:solidFill>
                  <a:srgbClr val="18435D"/>
                </a:solidFill>
              </a:rPr>
              <a:t>בשנת 2021 חלה עלייה של כ-33% במספר יחידות הדיור בתכנון לעומת 2020. עיקר העלייה נרשמה במחוז דרום (בשל קליטת תכניות באשקלון, אשדוד, אילת ובאר שבע)</a:t>
            </a:r>
          </a:p>
        </p:txBody>
      </p:sp>
    </p:spTree>
    <p:extLst>
      <p:ext uri="{BB962C8B-B14F-4D97-AF65-F5344CB8AC3E}">
        <p14:creationId xmlns:p14="http://schemas.microsoft.com/office/powerpoint/2010/main" val="389499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031D337-DFE7-4AC7-9FE0-43335AB9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-44872"/>
            <a:ext cx="11377264" cy="5994152"/>
          </a:xfrm>
        </p:spPr>
        <p:txBody>
          <a:bodyPr/>
          <a:lstStyle/>
          <a:p>
            <a:pPr algn="ctr"/>
            <a:r>
              <a:rPr lang="he-IL" dirty="0"/>
              <a:t>תודה על ההקשבה.</a:t>
            </a:r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C85FB5E0-EDE3-4BC9-9AE3-59FEC846F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8B26B-6E70-4A62-958B-1538D09C4114}" type="slidenum">
              <a:rPr lang="he-IL" smtClean="0"/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8836486"/>
      </p:ext>
    </p:extLst>
  </p:cSld>
  <p:clrMapOvr>
    <a:masterClrMapping/>
  </p:clrMapOvr>
</p:sld>
</file>

<file path=ppt/theme/theme1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8375</TotalTime>
  <Words>250</Words>
  <Application>Microsoft Office PowerPoint</Application>
  <PresentationFormat>מסך רחב</PresentationFormat>
  <Paragraphs>79</Paragraphs>
  <Slides>9</Slides>
  <Notes>1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5" baseType="lpstr">
      <vt:lpstr>Calibri</vt:lpstr>
      <vt:lpstr>Assistant</vt:lpstr>
      <vt:lpstr>Wingdings</vt:lpstr>
      <vt:lpstr>Arial</vt:lpstr>
      <vt:lpstr>Calibri Light</vt:lpstr>
      <vt:lpstr>עיצוב מותאם אישית</vt:lpstr>
      <vt:lpstr>עידן חדש   בהתחדשות עירונית</vt:lpstr>
      <vt:lpstr>אישור תכניות פינוי בינוי</vt:lpstr>
      <vt:lpstr>היתרי פינוי בינוי- בשנת 2021 - לפי מסלולים</vt:lpstr>
      <vt:lpstr>אישור תכניות פינוי בינוי</vt:lpstr>
      <vt:lpstr>אישור תכניות פינוי בינוי</vt:lpstr>
      <vt:lpstr>אישור תכניות פינוי בינוי</vt:lpstr>
      <vt:lpstr>מצגת של PowerPoint‏</vt:lpstr>
      <vt:lpstr>אישור תכניות פינוי בינוי</vt:lpstr>
      <vt:lpstr>תודה על ההקשבה.</vt:lpstr>
    </vt:vector>
  </TitlesOfParts>
  <Company>משרד הבינוי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YehoshuaC</dc:creator>
  <cp:lastModifiedBy>יגאל בוזגלו</cp:lastModifiedBy>
  <cp:revision>600</cp:revision>
  <cp:lastPrinted>2019-06-12T11:57:07Z</cp:lastPrinted>
  <dcterms:created xsi:type="dcterms:W3CDTF">2019-03-06T11:21:56Z</dcterms:created>
  <dcterms:modified xsi:type="dcterms:W3CDTF">2022-04-03T11:52:42Z</dcterms:modified>
</cp:coreProperties>
</file>